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7" r:id="rId14"/>
    <p:sldId id="269" r:id="rId15"/>
    <p:sldId id="270" r:id="rId16"/>
    <p:sldId id="278" r:id="rId17"/>
    <p:sldId id="271" r:id="rId18"/>
    <p:sldId id="282" r:id="rId19"/>
    <p:sldId id="283" r:id="rId20"/>
    <p:sldId id="28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82" d="100"/>
          <a:sy n="82" d="100"/>
        </p:scale>
        <p:origin x="147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47" units="cm"/>
          <inkml:channel name="Y" type="integer" max="2047" units="cm"/>
        </inkml:traceFormat>
        <inkml:channelProperties>
          <inkml:channelProperty channel="X" name="resolution" value="79.96094" units="1/cm"/>
          <inkml:channelProperty channel="Y" name="resolution" value="142.15277" units="1/cm"/>
        </inkml:channelProperties>
      </inkml:inkSource>
      <inkml:timestamp xml:id="ts0" timeString="2020-07-07T08:27:49.3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0,'0'0,"0"0,0 0,0 0,0 0,0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47" units="cm"/>
          <inkml:channel name="Y" type="integer" max="2047" units="cm"/>
        </inkml:traceFormat>
        <inkml:channelProperties>
          <inkml:channelProperty channel="X" name="resolution" value="79.96094" units="1/cm"/>
          <inkml:channelProperty channel="Y" name="resolution" value="142.15277" units="1/cm"/>
        </inkml:channelProperties>
      </inkml:inkSource>
      <inkml:timestamp xml:id="ts0" timeString="2020-07-07T08:28:47.4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43,'0'0,"0"0,0 0,0 0,0 0,0 0,0 0,0 0,0 0,0 0,0 0</inkml:trace>
  <inkml:trace contextRef="#ctx0" brushRef="#br0" timeOffset="906">756 102,'0'0,"0"0,0 0,0 0,0 0,0 0,0 0,0 0,0 0,0 0</inkml:trace>
  <inkml:trace contextRef="#ctx0" brushRef="#br0" timeOffset="4843">9305 454,'0'0,"0"0,0 0,0 0,0 0,0 0,0 0,0 0,0 0,0 0</inkml:trace>
  <inkml:trace contextRef="#ctx0" brushRef="#br0" timeOffset="8470">13685 0,'0'0,"0"0,0 0,0 0,0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wmf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6.wmf"/><Relationship Id="rId10" Type="http://schemas.openxmlformats.org/officeDocument/2006/relationships/image" Target="../media/image1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customXml" Target="../ink/ink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wmf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9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wmf"/><Relationship Id="rId18" Type="http://schemas.openxmlformats.org/officeDocument/2006/relationships/oleObject" Target="../embeddings/oleObject8.bin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2.wmf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0.wmf"/><Relationship Id="rId2" Type="http://schemas.openxmlformats.org/officeDocument/2006/relationships/audio" Target="../media/media3.WAV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microsoft.com/office/2007/relationships/media" Target="../media/media3.WAV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wmf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9.wmf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21.wmf"/><Relationship Id="rId2" Type="http://schemas.openxmlformats.org/officeDocument/2006/relationships/audio" Target="../media/media5.WAV"/><Relationship Id="rId16" Type="http://schemas.openxmlformats.org/officeDocument/2006/relationships/oleObject" Target="../embeddings/oleObject18.bin"/><Relationship Id="rId1" Type="http://schemas.microsoft.com/office/2007/relationships/media" Target="../media/media5.WAV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1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wmf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4.wmf"/><Relationship Id="rId10" Type="http://schemas.openxmlformats.org/officeDocument/2006/relationships/image" Target="../media/image1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wmf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CLASSIFICATION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sym typeface="+mn-ea"/>
              </a:rPr>
              <a:t>This test is designed for more than two groups   </a:t>
            </a:r>
          </a:p>
          <a:p>
            <a:pPr algn="just">
              <a:buNone/>
            </a:pPr>
            <a:r>
              <a:rPr lang="en-IN" dirty="0">
                <a:sym typeface="+mn-ea"/>
              </a:rPr>
              <a:t>    of objects studies to see ,</a:t>
            </a:r>
          </a:p>
          <a:p>
            <a:pPr marL="36195" indent="0" algn="just">
              <a:buNone/>
            </a:pPr>
            <a:r>
              <a:rPr lang="en-IN" dirty="0">
                <a:sym typeface="+mn-ea"/>
              </a:rPr>
              <a:t>    if each group is affected by two different       </a:t>
            </a:r>
          </a:p>
          <a:p>
            <a:pPr marL="36195" indent="0" algn="just">
              <a:buNone/>
            </a:pPr>
            <a:r>
              <a:rPr lang="en-IN" dirty="0">
                <a:sym typeface="+mn-ea"/>
              </a:rPr>
              <a:t>    experimental conditions.</a:t>
            </a:r>
          </a:p>
          <a:p>
            <a:r>
              <a:rPr lang="en-IN" dirty="0">
                <a:sym typeface="+mn-ea"/>
              </a:rPr>
              <a:t>This test is used when the number of observation in the subclasses are equal.</a:t>
            </a:r>
            <a:endParaRPr lang="en-US" dirty="0"/>
          </a:p>
        </p:txBody>
      </p:sp>
      <p:pic>
        <p:nvPicPr>
          <p:cNvPr id="8" name="~PP84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179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2175" y="2772569"/>
            <a:ext cx="481965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447800"/>
            <a:ext cx="6511924" cy="4146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~PP183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39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600200"/>
            <a:ext cx="7679018" cy="411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~PP13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73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447800"/>
            <a:ext cx="6357937" cy="419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~PP130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97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447800"/>
            <a:ext cx="812864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~PP318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123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600200"/>
            <a:ext cx="6705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~PP251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96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167" y="1447800"/>
            <a:ext cx="8252283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~PP395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73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hypothesis:</a:t>
            </a:r>
          </a:p>
          <a:p>
            <a:pPr>
              <a:buNone/>
            </a:pPr>
            <a:r>
              <a:rPr lang="en-US" dirty="0"/>
              <a:t> H</a:t>
            </a:r>
            <a:r>
              <a:rPr lang="en-US" baseline="-25000" dirty="0"/>
              <a:t>11</a:t>
            </a:r>
            <a:r>
              <a:rPr lang="en-US" dirty="0"/>
              <a:t>: At least two of the </a:t>
            </a:r>
            <a:r>
              <a:rPr lang="en-US" i="1" dirty="0"/>
              <a:t>µ</a:t>
            </a:r>
            <a:r>
              <a:rPr lang="en-US" i="1" baseline="-25000" dirty="0" err="1"/>
              <a:t>i.</a:t>
            </a:r>
            <a:r>
              <a:rPr lang="en-US" dirty="0" err="1"/>
              <a:t>’s</a:t>
            </a:r>
            <a:r>
              <a:rPr lang="en-US" dirty="0"/>
              <a:t> are different or At least one of the </a:t>
            </a:r>
            <a:r>
              <a:rPr lang="en-US" i="1" dirty="0" err="1"/>
              <a:t>α</a:t>
            </a:r>
            <a:r>
              <a:rPr lang="en-US" i="1" baseline="-25000" dirty="0" err="1"/>
              <a:t>i</a:t>
            </a:r>
            <a:r>
              <a:rPr lang="en-US" dirty="0" err="1"/>
              <a:t>’s</a:t>
            </a:r>
            <a:r>
              <a:rPr lang="en-US" dirty="0"/>
              <a:t>  is not zero.</a:t>
            </a:r>
          </a:p>
          <a:p>
            <a:pPr>
              <a:buNone/>
            </a:pPr>
            <a:r>
              <a:rPr lang="en-US" dirty="0"/>
              <a:t>H</a:t>
            </a:r>
            <a:r>
              <a:rPr lang="en-US" baseline="-25000" dirty="0"/>
              <a:t>12</a:t>
            </a:r>
            <a:r>
              <a:rPr lang="en-US" dirty="0"/>
              <a:t>: At least two of the </a:t>
            </a:r>
            <a:r>
              <a:rPr lang="en-US" i="1" dirty="0"/>
              <a:t>µ.</a:t>
            </a:r>
            <a:r>
              <a:rPr lang="en-US" i="1" baseline="-25000" dirty="0" err="1"/>
              <a:t>j</a:t>
            </a:r>
            <a:r>
              <a:rPr lang="en-US" dirty="0" err="1"/>
              <a:t>’s</a:t>
            </a:r>
            <a:r>
              <a:rPr lang="en-US" dirty="0"/>
              <a:t> are different or At least one of the </a:t>
            </a:r>
            <a:r>
              <a:rPr lang="en-US" i="1" dirty="0" err="1"/>
              <a:t>β</a:t>
            </a:r>
            <a:r>
              <a:rPr lang="en-US" i="1" baseline="-25000" dirty="0" err="1"/>
              <a:t>j</a:t>
            </a:r>
            <a:r>
              <a:rPr lang="en-US" dirty="0" err="1"/>
              <a:t>’s</a:t>
            </a:r>
            <a:r>
              <a:rPr lang="en-US" dirty="0"/>
              <a:t>  is not zero.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~PP62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56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pPr algn="just"/>
            <a:r>
              <a:rPr lang="en-US" b="1" dirty="0"/>
              <a:t>Test Statistic:</a:t>
            </a:r>
            <a:r>
              <a:rPr lang="en-US" dirty="0"/>
              <a:t> In order to obtain an appropriate test statistic to test the hypotheses </a:t>
            </a:r>
            <a:r>
              <a:rPr lang="en-US" dirty="0" err="1"/>
              <a:t>H</a:t>
            </a:r>
            <a:r>
              <a:rPr lang="en-US" i="1" baseline="-25000" dirty="0" err="1"/>
              <a:t>α</a:t>
            </a:r>
            <a:r>
              <a:rPr lang="en-US" dirty="0"/>
              <a:t> and </a:t>
            </a:r>
            <a:r>
              <a:rPr lang="en-US" dirty="0" err="1"/>
              <a:t>H</a:t>
            </a:r>
            <a:r>
              <a:rPr lang="en-US" baseline="-25000" dirty="0" err="1"/>
              <a:t>β</a:t>
            </a:r>
            <a:r>
              <a:rPr lang="en-US" dirty="0"/>
              <a:t> we need to find the expectations of various sum of squares due to each of the independent factors.</a:t>
            </a:r>
          </a:p>
          <a:p>
            <a:r>
              <a:rPr lang="en-US" dirty="0" err="1"/>
              <a:t>MSSt</a:t>
            </a:r>
            <a:r>
              <a:rPr lang="en-US" dirty="0"/>
              <a:t> =                       </a:t>
            </a:r>
          </a:p>
          <a:p>
            <a:endParaRPr lang="en-US" dirty="0"/>
          </a:p>
          <a:p>
            <a:r>
              <a:rPr lang="en-US" dirty="0" err="1"/>
              <a:t>MSSv</a:t>
            </a:r>
            <a:r>
              <a:rPr lang="en-US" dirty="0"/>
              <a:t> =                     </a:t>
            </a:r>
          </a:p>
          <a:p>
            <a:endParaRPr lang="en-US" dirty="0"/>
          </a:p>
          <a:p>
            <a:r>
              <a:rPr lang="en-US" dirty="0"/>
              <a:t>MSSE = </a:t>
            </a: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2362200" y="2743200"/>
          <a:ext cx="1758176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Equation" r:id="rId4" imgW="1091880" imgH="520560" progId="Equation.DSMT4">
                  <p:embed/>
                </p:oleObj>
              </mc:Choice>
              <mc:Fallback>
                <p:oleObj name="Equation" r:id="rId4" imgW="1091880" imgH="5205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743200"/>
                        <a:ext cx="1758176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2362200" y="3810000"/>
          <a:ext cx="1567416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Equation" r:id="rId6" imgW="1104840" imgH="545760" progId="Equation.DSMT4">
                  <p:embed/>
                </p:oleObj>
              </mc:Choice>
              <mc:Fallback>
                <p:oleObj name="Equation" r:id="rId6" imgW="1104840" imgH="5457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810000"/>
                        <a:ext cx="1567416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2209800" y="4787812"/>
          <a:ext cx="2514600" cy="9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Equation" r:id="rId8" imgW="1841400" imgH="660240" progId="Equation.DSMT4">
                  <p:embed/>
                </p:oleObj>
              </mc:Choice>
              <mc:Fallback>
                <p:oleObj name="Equation" r:id="rId8" imgW="1841400" imgH="6602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787812"/>
                        <a:ext cx="2514600" cy="90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~PP200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862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452" y="609600"/>
            <a:ext cx="832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~PP235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379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r>
              <a:rPr lang="en-US" sz="3600" dirty="0"/>
              <a:t>If the mean effects for the rows( Factor A) and columns( Factor B) differ significantly, then we would be interested to find out which pair of means differ significantly. </a:t>
            </a:r>
          </a:p>
          <a:p>
            <a:pPr>
              <a:buNone/>
            </a:pPr>
            <a:r>
              <a:rPr lang="en-US" sz="3600" dirty="0"/>
              <a:t>  For this we compute the critical difference ( C.D.) which is given by,</a:t>
            </a:r>
          </a:p>
          <a:p>
            <a:endParaRPr lang="en-US" sz="3600" dirty="0"/>
          </a:p>
        </p:txBody>
      </p:sp>
      <p:pic>
        <p:nvPicPr>
          <p:cNvPr id="4" name="~PP318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35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of two-way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Suppose N observations are classified into k classes or categories say A</a:t>
            </a:r>
            <a:r>
              <a:rPr lang="en-US" sz="3600" baseline="-25000" dirty="0"/>
              <a:t>1</a:t>
            </a:r>
            <a:r>
              <a:rPr lang="en-US" sz="3600" dirty="0"/>
              <a:t>, A</a:t>
            </a:r>
            <a:r>
              <a:rPr lang="en-US" sz="3600" baseline="-25000" dirty="0"/>
              <a:t>2</a:t>
            </a:r>
            <a:r>
              <a:rPr lang="en-US" sz="3600" dirty="0"/>
              <a:t>,….,</a:t>
            </a:r>
            <a:r>
              <a:rPr lang="en-US" sz="3600" dirty="0" err="1"/>
              <a:t>A</a:t>
            </a:r>
            <a:r>
              <a:rPr lang="en-US" sz="3600" baseline="-25000" dirty="0" err="1"/>
              <a:t>k</a:t>
            </a:r>
            <a:r>
              <a:rPr lang="en-US" sz="3600" dirty="0"/>
              <a:t> according to some criterion A, and into h categories say B</a:t>
            </a:r>
            <a:r>
              <a:rPr lang="en-US" sz="3600" baseline="-25000" dirty="0"/>
              <a:t>1</a:t>
            </a:r>
            <a:r>
              <a:rPr lang="en-US" sz="3600" dirty="0"/>
              <a:t>,B</a:t>
            </a:r>
            <a:r>
              <a:rPr lang="en-US" sz="3600" baseline="-25000" dirty="0"/>
              <a:t>2</a:t>
            </a:r>
            <a:r>
              <a:rPr lang="en-US" sz="3600" dirty="0"/>
              <a:t>,….,</a:t>
            </a:r>
            <a:r>
              <a:rPr lang="en-US" sz="3600" dirty="0" err="1"/>
              <a:t>B</a:t>
            </a:r>
            <a:r>
              <a:rPr lang="en-US" sz="3600" baseline="-25000" dirty="0" err="1"/>
              <a:t>h</a:t>
            </a:r>
            <a:r>
              <a:rPr lang="en-US" sz="3600" dirty="0"/>
              <a:t> according to some criterion B , having </a:t>
            </a:r>
            <a:r>
              <a:rPr lang="en-US" sz="3600" dirty="0" err="1"/>
              <a:t>kh</a:t>
            </a:r>
            <a:r>
              <a:rPr lang="en-US" sz="3600" dirty="0"/>
              <a:t> combinations ( A</a:t>
            </a:r>
            <a:r>
              <a:rPr lang="en-US" sz="3600" i="1" baseline="-25000" dirty="0"/>
              <a:t>i</a:t>
            </a:r>
            <a:r>
              <a:rPr lang="en-US" sz="3600" dirty="0"/>
              <a:t> , </a:t>
            </a:r>
            <a:r>
              <a:rPr lang="en-US" sz="3600" dirty="0" err="1"/>
              <a:t>B</a:t>
            </a:r>
            <a:r>
              <a:rPr lang="en-US" sz="3600" i="1" baseline="-25000" dirty="0" err="1"/>
              <a:t>j</a:t>
            </a:r>
            <a:r>
              <a:rPr lang="en-US" sz="3600" dirty="0"/>
              <a:t>) , </a:t>
            </a:r>
            <a:r>
              <a:rPr lang="en-US" sz="3600" i="1" dirty="0" err="1"/>
              <a:t>i</a:t>
            </a:r>
            <a:r>
              <a:rPr lang="en-US" sz="3600" i="1" dirty="0"/>
              <a:t> </a:t>
            </a:r>
            <a:r>
              <a:rPr lang="en-US" sz="3600" dirty="0"/>
              <a:t>= 1,2,….,</a:t>
            </a:r>
            <a:r>
              <a:rPr lang="en-US" sz="3600" i="1" dirty="0"/>
              <a:t>k</a:t>
            </a:r>
            <a:r>
              <a:rPr lang="en-US" sz="3600" dirty="0"/>
              <a:t>;</a:t>
            </a:r>
          </a:p>
          <a:p>
            <a:pPr>
              <a:buNone/>
            </a:pPr>
            <a:r>
              <a:rPr lang="en-US" sz="3600" dirty="0"/>
              <a:t>  </a:t>
            </a:r>
            <a:r>
              <a:rPr lang="en-US" sz="3600" i="1" dirty="0"/>
              <a:t>j</a:t>
            </a:r>
            <a:r>
              <a:rPr lang="en-US" sz="3600" dirty="0"/>
              <a:t>= 1,2,….,</a:t>
            </a:r>
            <a:r>
              <a:rPr lang="en-US" sz="3600" i="1" dirty="0"/>
              <a:t>h</a:t>
            </a:r>
            <a:r>
              <a:rPr lang="en-US" sz="3600" dirty="0"/>
              <a:t>. , which is often called cell. </a:t>
            </a:r>
          </a:p>
          <a:p>
            <a:pPr>
              <a:buNone/>
            </a:pPr>
            <a:r>
              <a:rPr lang="en-US" sz="3600" dirty="0">
                <a:latin typeface="Perpetua" pitchFamily="18" charset="0"/>
              </a:rPr>
              <a:t> </a:t>
            </a:r>
            <a:endParaRPr lang="en-US" sz="3600" dirty="0"/>
          </a:p>
        </p:txBody>
      </p:sp>
      <p:pic>
        <p:nvPicPr>
          <p:cNvPr id="5" name="~PP379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612750" y="36512500"/>
              <a:ext cx="0" cy="0"/>
            </p14:xfrm>
          </p:contentPart>
        </mc:Choice>
        <mc:Fallback>
          <p:pic>
            <p:nvPicPr>
              <p:cNvPr id="10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12750" y="365125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5450" y="2951163"/>
              <a:ext cx="4927600" cy="163512"/>
            </p14:xfrm>
          </p:contentPart>
        </mc:Choice>
        <mc:Fallback>
          <p:pic>
            <p:nvPicPr>
              <p:cNvPr id="10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8969" y="2944694"/>
                <a:ext cx="4939842" cy="17573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advTm="683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C.D.( row means) 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If             &gt; C.D.( row means) ( </a:t>
            </a:r>
            <a:r>
              <a:rPr lang="en-US" dirty="0" err="1"/>
              <a:t>i≠j</a:t>
            </a:r>
            <a:r>
              <a:rPr lang="en-US" dirty="0"/>
              <a:t> = 1,2,….,k) then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and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row means are said to differ significantly, otherwise not.</a:t>
            </a:r>
          </a:p>
          <a:p>
            <a:r>
              <a:rPr lang="en-US" dirty="0"/>
              <a:t>Similarly, for </a:t>
            </a:r>
            <a:r>
              <a:rPr lang="en-US"/>
              <a:t>column means.</a:t>
            </a:r>
            <a:endParaRPr lang="en-US" dirty="0"/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81200" y="2174488"/>
          <a:ext cx="3505200" cy="102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Equation" r:id="rId4" imgW="1955520" imgH="444240" progId="Equation.DSMT4">
                  <p:embed/>
                </p:oleObj>
              </mc:Choice>
              <mc:Fallback>
                <p:oleObj name="Equation" r:id="rId4" imgW="1955520" imgH="4442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174488"/>
                        <a:ext cx="3505200" cy="102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1447800" y="3429000"/>
          <a:ext cx="990600" cy="531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Equation" r:id="rId6" imgW="520560" imgH="279360" progId="Equation.DSMT4">
                  <p:embed/>
                </p:oleObj>
              </mc:Choice>
              <mc:Fallback>
                <p:oleObj name="Equation" r:id="rId6" imgW="520560" imgH="2793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429000"/>
                        <a:ext cx="990600" cy="5315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~PP101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96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304800"/>
          <a:ext cx="8229600" cy="568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r>
                        <a:rPr lang="en-US" dirty="0" err="1"/>
                        <a:t>Treatmens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1         2 ……………..                   </a:t>
                      </a:r>
                      <a:r>
                        <a:rPr lang="en-US" baseline="0" dirty="0"/>
                        <a:t> j ………………             h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 totals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 means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x11          x12 ……..                    x1j……….                 x1h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x21 </a:t>
                      </a:r>
                      <a:r>
                        <a:rPr lang="en-US" baseline="0" dirty="0"/>
                        <a:t>         x22 ……….                      x2j  …………         x2h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……………………………………………………………………..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xk1              xk2 ………                     </a:t>
                      </a:r>
                      <a:r>
                        <a:rPr lang="en-US" dirty="0" err="1"/>
                        <a:t>xhj</a:t>
                      </a:r>
                      <a:r>
                        <a:rPr lang="en-US" dirty="0"/>
                        <a:t> …………         </a:t>
                      </a:r>
                      <a:r>
                        <a:rPr lang="en-US" dirty="0" err="1"/>
                        <a:t>xkh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r>
                        <a:rPr lang="en-US" dirty="0"/>
                        <a:t>Column totals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/>
                        <a:t>T.1                T.2………                       </a:t>
                      </a:r>
                      <a:r>
                        <a:rPr lang="en-US" dirty="0" err="1"/>
                        <a:t>T.j</a:t>
                      </a:r>
                      <a:r>
                        <a:rPr lang="en-US" dirty="0"/>
                        <a:t> ………..           </a:t>
                      </a:r>
                      <a:r>
                        <a:rPr lang="en-US" dirty="0" err="1"/>
                        <a:t>T.h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r>
                        <a:rPr lang="en-US" dirty="0"/>
                        <a:t>Column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7848600" y="1295400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295400"/>
                        <a:ext cx="1778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7"/>
          <p:cNvGraphicFramePr>
            <a:graphicFrameLocks noChangeAspect="1"/>
          </p:cNvGraphicFramePr>
          <p:nvPr/>
        </p:nvGraphicFramePr>
        <p:xfrm>
          <a:off x="7848600" y="2057400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6" imgW="190440" imgH="228600" progId="Equation.DSMT4">
                  <p:embed/>
                </p:oleObj>
              </mc:Choice>
              <mc:Fallback>
                <p:oleObj name="Equation" r:id="rId6" imgW="19044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1905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8"/>
          <p:cNvGraphicFramePr>
            <a:graphicFrameLocks noChangeAspect="1"/>
          </p:cNvGraphicFramePr>
          <p:nvPr/>
        </p:nvGraphicFramePr>
        <p:xfrm>
          <a:off x="7772400" y="3657600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Equation" r:id="rId8" imgW="190440" imgH="228600" progId="Equation.DSMT4">
                  <p:embed/>
                </p:oleObj>
              </mc:Choice>
              <mc:Fallback>
                <p:oleObj name="Equation" r:id="rId8" imgW="19044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657600"/>
                        <a:ext cx="1905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9"/>
          <p:cNvGraphicFramePr>
            <a:graphicFrameLocks noChangeAspect="1"/>
          </p:cNvGraphicFramePr>
          <p:nvPr/>
        </p:nvGraphicFramePr>
        <p:xfrm>
          <a:off x="1905000" y="5257800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Equation" r:id="rId10" imgW="177480" imgH="228600" progId="Equation.DSMT4">
                  <p:embed/>
                </p:oleObj>
              </mc:Choice>
              <mc:Fallback>
                <p:oleObj name="Equation" r:id="rId10" imgW="17748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257800"/>
                        <a:ext cx="1778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10"/>
          <p:cNvGraphicFramePr>
            <a:graphicFrameLocks noChangeAspect="1"/>
          </p:cNvGraphicFramePr>
          <p:nvPr/>
        </p:nvGraphicFramePr>
        <p:xfrm>
          <a:off x="2743200" y="5334000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12" imgW="177480" imgH="228600" progId="Equation.DSMT4">
                  <p:embed/>
                </p:oleObj>
              </mc:Choice>
              <mc:Fallback>
                <p:oleObj name="Equation" r:id="rId12" imgW="17748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334000"/>
                        <a:ext cx="1778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2743200" y="5334000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334000"/>
                        <a:ext cx="1905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4953000" y="5410200"/>
          <a:ext cx="190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Equation" r:id="rId16" imgW="190440" imgH="241200" progId="Equation.DSMT4">
                  <p:embed/>
                </p:oleObj>
              </mc:Choice>
              <mc:Fallback>
                <p:oleObj name="Equation" r:id="rId16" imgW="190440" imgH="2412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5410200"/>
                        <a:ext cx="1905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5" name="Object 15"/>
          <p:cNvGraphicFramePr>
            <a:graphicFrameLocks noChangeAspect="1"/>
          </p:cNvGraphicFramePr>
          <p:nvPr/>
        </p:nvGraphicFramePr>
        <p:xfrm>
          <a:off x="6096000" y="5410200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Equation" r:id="rId18" imgW="190440" imgH="228600" progId="Equation.DSMT4">
                  <p:embed/>
                </p:oleObj>
              </mc:Choice>
              <mc:Fallback>
                <p:oleObj name="Equation" r:id="rId18" imgW="190440" imgH="2286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410200"/>
                        <a:ext cx="1905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6" name="Object 16"/>
          <p:cNvGraphicFramePr>
            <a:graphicFrameLocks noChangeAspect="1"/>
          </p:cNvGraphicFramePr>
          <p:nvPr/>
        </p:nvGraphicFramePr>
        <p:xfrm>
          <a:off x="7391400" y="5410200"/>
          <a:ext cx="609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5410200"/>
                        <a:ext cx="609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~PP77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72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for fixed effect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assume that, for both the factors  the levels used are the only ones of interest, then the fixed effect model  is given by,</a:t>
            </a:r>
          </a:p>
          <a:p>
            <a:pPr>
              <a:buNone/>
            </a:pPr>
            <a:r>
              <a:rPr lang="en-US" dirty="0"/>
              <a:t>                                  where </a:t>
            </a:r>
            <a:r>
              <a:rPr lang="en-US" i="1" dirty="0" err="1"/>
              <a:t>i</a:t>
            </a:r>
            <a:r>
              <a:rPr lang="en-US" dirty="0"/>
              <a:t> = 1,2,…,</a:t>
            </a:r>
            <a:r>
              <a:rPr lang="en-US" i="1" dirty="0"/>
              <a:t>k</a:t>
            </a:r>
            <a:r>
              <a:rPr lang="en-US" dirty="0"/>
              <a:t>; </a:t>
            </a:r>
            <a:r>
              <a:rPr lang="en-US" i="1" dirty="0"/>
              <a:t>j</a:t>
            </a:r>
            <a:r>
              <a:rPr lang="en-US" dirty="0"/>
              <a:t> =1,2,..,</a:t>
            </a:r>
            <a:r>
              <a:rPr lang="en-US" i="1" dirty="0"/>
              <a:t>h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Where µ</a:t>
            </a:r>
            <a:r>
              <a:rPr lang="en-US" baseline="-25000" dirty="0" err="1"/>
              <a:t>ij</a:t>
            </a:r>
            <a:r>
              <a:rPr lang="en-US" dirty="0"/>
              <a:t> can be further split in to:</a:t>
            </a:r>
          </a:p>
          <a:p>
            <a:pPr>
              <a:buNone/>
            </a:pPr>
            <a:r>
              <a:rPr lang="en-US" dirty="0"/>
              <a:t>1)</a:t>
            </a:r>
          </a:p>
          <a:p>
            <a:pPr>
              <a:buNone/>
            </a:pPr>
            <a:r>
              <a:rPr lang="en-US" dirty="0"/>
              <a:t>                                where N =</a:t>
            </a:r>
            <a:r>
              <a:rPr lang="en-US" dirty="0" err="1"/>
              <a:t>hk</a:t>
            </a:r>
            <a:endParaRPr lang="en-US" dirty="0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1828800" y="3276600"/>
          <a:ext cx="1524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4" imgW="761760" imgH="241200" progId="Equation.DSMT4">
                  <p:embed/>
                </p:oleObj>
              </mc:Choice>
              <mc:Fallback>
                <p:oleObj name="Equation" r:id="rId4" imgW="76176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276600"/>
                        <a:ext cx="1524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1295400" y="4343400"/>
          <a:ext cx="1219200" cy="76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6" imgW="850680" imgH="533160" progId="Equation.DSMT4">
                  <p:embed/>
                </p:oleObj>
              </mc:Choice>
              <mc:Fallback>
                <p:oleObj name="Equation" r:id="rId6" imgW="850680" imgH="5331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343400"/>
                        <a:ext cx="1219200" cy="76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~PP318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59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r>
              <a:rPr lang="en-US" dirty="0"/>
              <a:t>2) </a:t>
            </a:r>
            <a:r>
              <a:rPr lang="en-US" dirty="0" err="1"/>
              <a:t>α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dirty="0"/>
              <a:t>= µ</a:t>
            </a:r>
            <a:r>
              <a:rPr lang="en-US" baseline="-25000" dirty="0" err="1"/>
              <a:t>i</a:t>
            </a:r>
            <a:r>
              <a:rPr lang="en-US" baseline="-25000" dirty="0"/>
              <a:t>.</a:t>
            </a:r>
            <a:r>
              <a:rPr lang="en-US" dirty="0"/>
              <a:t> - µ</a:t>
            </a:r>
          </a:p>
          <a:p>
            <a:r>
              <a:rPr lang="en-US" dirty="0"/>
              <a:t>3) </a:t>
            </a:r>
            <a:r>
              <a:rPr lang="en-US" dirty="0" err="1"/>
              <a:t>β</a:t>
            </a:r>
            <a:r>
              <a:rPr lang="en-US" i="1" baseline="-25000" dirty="0" err="1"/>
              <a:t>j</a:t>
            </a:r>
            <a:r>
              <a:rPr lang="en-US" dirty="0"/>
              <a:t> = µ</a:t>
            </a:r>
            <a:r>
              <a:rPr lang="en-US" baseline="-25000" dirty="0"/>
              <a:t>.j</a:t>
            </a:r>
            <a:r>
              <a:rPr lang="en-US" dirty="0"/>
              <a:t> - µ</a:t>
            </a:r>
          </a:p>
          <a:p>
            <a:pPr>
              <a:buNone/>
            </a:pPr>
            <a:r>
              <a:rPr lang="en-US" dirty="0"/>
              <a:t>   4)                                  </a:t>
            </a:r>
          </a:p>
          <a:p>
            <a:pPr>
              <a:buNone/>
            </a:pPr>
            <a:r>
              <a:rPr lang="en-US" dirty="0"/>
              <a:t> Where                    and                </a:t>
            </a:r>
          </a:p>
          <a:p>
            <a:pPr>
              <a:buNone/>
            </a:pPr>
            <a:r>
              <a:rPr lang="en-US" dirty="0"/>
              <a:t>                 </a:t>
            </a:r>
          </a:p>
          <a:p>
            <a:pPr>
              <a:buNone/>
            </a:pPr>
            <a:r>
              <a:rPr lang="en-US" dirty="0"/>
              <a:t>Now,                  </a:t>
            </a:r>
          </a:p>
          <a:p>
            <a:pPr>
              <a:buNone/>
            </a:pPr>
            <a:r>
              <a:rPr lang="en-US" dirty="0"/>
              <a:t>                         </a:t>
            </a:r>
          </a:p>
          <a:p>
            <a:pPr>
              <a:buNone/>
            </a:pPr>
            <a:r>
              <a:rPr lang="en-US" dirty="0"/>
              <a:t>                  = 0</a:t>
            </a:r>
          </a:p>
          <a:p>
            <a:pPr>
              <a:buNone/>
            </a:pPr>
            <a:r>
              <a:rPr lang="en-US" dirty="0" err="1"/>
              <a:t>Simy</a:t>
            </a:r>
            <a:r>
              <a:rPr lang="en-US" dirty="0"/>
              <a:t>. </a:t>
            </a:r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1371600" y="1783272"/>
          <a:ext cx="2804696" cy="50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4" imgW="1346040" imgH="241200" progId="Equation.DSMT4">
                  <p:embed/>
                </p:oleObj>
              </mc:Choice>
              <mc:Fallback>
                <p:oleObj name="Equation" r:id="rId4" imgW="134604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83272"/>
                        <a:ext cx="2804696" cy="5027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1981200" y="2232269"/>
          <a:ext cx="1371600" cy="739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6" imgW="825480" imgH="444240" progId="Equation.DSMT4">
                  <p:embed/>
                </p:oleObj>
              </mc:Choice>
              <mc:Fallback>
                <p:oleObj name="Equation" r:id="rId6" imgW="825480" imgH="4442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232269"/>
                        <a:ext cx="1371600" cy="7395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4419600" y="2137770"/>
          <a:ext cx="1295400" cy="757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8" imgW="850680" imgH="431640" progId="Equation.DSMT4">
                  <p:embed/>
                </p:oleObj>
              </mc:Choice>
              <mc:Fallback>
                <p:oleObj name="Equation" r:id="rId8" imgW="850680" imgH="431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137770"/>
                        <a:ext cx="1295400" cy="7578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10" imgW="914400" imgH="198720" progId="Equation.DSMT4">
                  <p:embed/>
                </p:oleObj>
              </mc:Choice>
              <mc:Fallback>
                <p:oleObj name="Equation" r:id="rId10" imgW="914400" imgH="19872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1600200" y="3657600"/>
          <a:ext cx="168217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12" imgW="1193760" imgH="558720" progId="Equation.DSMT4">
                  <p:embed/>
                </p:oleObj>
              </mc:Choice>
              <mc:Fallback>
                <p:oleObj name="Equation" r:id="rId12" imgW="1193760" imgH="55872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657600"/>
                        <a:ext cx="168217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990600" y="2880360"/>
          <a:ext cx="1066800" cy="58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14" imgW="761760" imgH="419040" progId="Equation.DSMT4">
                  <p:embed/>
                </p:oleObj>
              </mc:Choice>
              <mc:Fallback>
                <p:oleObj name="Equation" r:id="rId14" imgW="761760" imgH="4190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80360"/>
                        <a:ext cx="1066800" cy="586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Object 8"/>
          <p:cNvGraphicFramePr>
            <a:graphicFrameLocks noChangeAspect="1"/>
          </p:cNvGraphicFramePr>
          <p:nvPr/>
        </p:nvGraphicFramePr>
        <p:xfrm>
          <a:off x="1415143" y="5181600"/>
          <a:ext cx="125185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16" imgW="609480" imgH="355320" progId="Equation.DSMT4">
                  <p:embed/>
                </p:oleObj>
              </mc:Choice>
              <mc:Fallback>
                <p:oleObj name="Equation" r:id="rId16" imgW="609480" imgH="35532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143" y="5181600"/>
                        <a:ext cx="125185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~PP290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65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Consequently the mathematical model becomes,</a:t>
            </a:r>
          </a:p>
          <a:p>
            <a:endParaRPr lang="en-US" dirty="0"/>
          </a:p>
          <a:p>
            <a:r>
              <a:rPr lang="en-US" dirty="0"/>
              <a:t>As there is only one observation in each cell, the observation corresponding to </a:t>
            </a:r>
            <a:r>
              <a:rPr lang="en-US" dirty="0" err="1"/>
              <a:t>ith</a:t>
            </a:r>
            <a:r>
              <a:rPr lang="en-US" dirty="0"/>
              <a:t> level and </a:t>
            </a:r>
            <a:r>
              <a:rPr lang="en-US" dirty="0" err="1"/>
              <a:t>jth</a:t>
            </a:r>
            <a:r>
              <a:rPr lang="en-US" dirty="0"/>
              <a:t> level, is only one. i.e. </a:t>
            </a:r>
            <a:r>
              <a:rPr lang="en-US" i="1" dirty="0" err="1"/>
              <a:t>x</a:t>
            </a:r>
            <a:r>
              <a:rPr lang="en-US" i="1" baseline="-25000" dirty="0" err="1"/>
              <a:t>ij</a:t>
            </a:r>
            <a:r>
              <a:rPr lang="en-US" i="1" baseline="-25000" dirty="0"/>
              <a:t> </a:t>
            </a:r>
            <a:r>
              <a:rPr lang="en-US" dirty="0"/>
              <a:t>. But we can not estimate the interaction by one value alone. </a:t>
            </a:r>
          </a:p>
          <a:p>
            <a:endParaRPr lang="en-US" dirty="0"/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1143000" y="2438400"/>
          <a:ext cx="3437019" cy="539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4" imgW="1536480" imgH="241200" progId="Equation.DSMT4">
                  <p:embed/>
                </p:oleObj>
              </mc:Choice>
              <mc:Fallback>
                <p:oleObj name="Equation" r:id="rId4" imgW="153648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8400"/>
                        <a:ext cx="3437019" cy="539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~PP376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908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Hence in this case the two way ANOVA with one observation per cell reduces to-</a:t>
            </a:r>
          </a:p>
          <a:p>
            <a:endParaRPr lang="en-US" dirty="0"/>
          </a:p>
          <a:p>
            <a:pPr algn="just">
              <a:buNone/>
            </a:pPr>
            <a:r>
              <a:rPr lang="en-US" dirty="0"/>
              <a:t>    In the above model </a:t>
            </a:r>
            <a:r>
              <a:rPr lang="en-US" dirty="0" err="1"/>
              <a:t>α</a:t>
            </a:r>
            <a:r>
              <a:rPr lang="en-US" i="1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β</a:t>
            </a:r>
            <a:r>
              <a:rPr lang="en-US" i="1" baseline="-25000" dirty="0" err="1"/>
              <a:t>j</a:t>
            </a:r>
            <a:r>
              <a:rPr lang="en-US" dirty="0"/>
              <a:t> and </a:t>
            </a:r>
            <a:r>
              <a:rPr lang="en-US" i="1" dirty="0"/>
              <a:t>µ</a:t>
            </a:r>
            <a:r>
              <a:rPr lang="en-US" dirty="0"/>
              <a:t> are fixed</a:t>
            </a:r>
          </a:p>
          <a:p>
            <a:pPr algn="just">
              <a:buNone/>
            </a:pPr>
            <a:r>
              <a:rPr lang="en-US" dirty="0"/>
              <a:t> (unknown) constants , and  </a:t>
            </a:r>
            <a:r>
              <a:rPr lang="en-US" i="1" dirty="0" err="1"/>
              <a:t>e</a:t>
            </a:r>
            <a:r>
              <a:rPr lang="en-US" i="1" baseline="-25000" dirty="0" err="1"/>
              <a:t>ij</a:t>
            </a:r>
            <a:r>
              <a:rPr lang="en-US" i="1" baseline="-25000" dirty="0"/>
              <a:t> </a:t>
            </a:r>
            <a:r>
              <a:rPr lang="en-US" dirty="0"/>
              <a:t>and </a:t>
            </a:r>
            <a:r>
              <a:rPr lang="en-US" i="1" dirty="0" err="1"/>
              <a:t>x</a:t>
            </a:r>
            <a:r>
              <a:rPr lang="en-US" i="1" baseline="-25000" dirty="0" err="1"/>
              <a:t>ij</a:t>
            </a:r>
            <a:r>
              <a:rPr lang="en-US" dirty="0"/>
              <a:t> are random variables. It is known as </a:t>
            </a:r>
            <a:r>
              <a:rPr lang="en-US" i="1" dirty="0"/>
              <a:t>fixed effect model </a:t>
            </a:r>
            <a:r>
              <a:rPr lang="en-US" dirty="0"/>
              <a:t>for two-way classified data with one observation per cell. </a:t>
            </a:r>
          </a:p>
          <a:p>
            <a:pPr algn="just">
              <a:buNone/>
            </a:pPr>
            <a:endParaRPr lang="en-US" dirty="0"/>
          </a:p>
          <a:p>
            <a:pPr algn="just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133600" y="2712797"/>
          <a:ext cx="2209800" cy="424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Equation" r:id="rId4" imgW="1257120" imgH="241200" progId="Equation.DSMT4">
                  <p:embed/>
                </p:oleObj>
              </mc:Choice>
              <mc:Fallback>
                <p:oleObj name="Equation" r:id="rId4" imgW="125712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712797"/>
                        <a:ext cx="2209800" cy="424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~PP36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56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dirty="0"/>
              <a:t>Let us write,</a:t>
            </a:r>
          </a:p>
          <a:p>
            <a:pPr>
              <a:buNone/>
            </a:pPr>
            <a:r>
              <a:rPr lang="en-US" dirty="0"/>
              <a:t>                      = mean of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treatment</a:t>
            </a:r>
          </a:p>
          <a:p>
            <a:pPr>
              <a:buNone/>
            </a:pPr>
            <a:r>
              <a:rPr lang="en-US" dirty="0"/>
              <a:t>                    </a:t>
            </a:r>
          </a:p>
          <a:p>
            <a:pPr>
              <a:buNone/>
            </a:pPr>
            <a:r>
              <a:rPr lang="en-US" dirty="0"/>
              <a:t>                      </a:t>
            </a:r>
          </a:p>
          <a:p>
            <a:pPr>
              <a:buNone/>
            </a:pPr>
            <a:r>
              <a:rPr lang="en-US" dirty="0"/>
              <a:t>                      = mean of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variety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          </a:t>
            </a:r>
          </a:p>
          <a:p>
            <a:pPr>
              <a:buNone/>
            </a:pPr>
            <a:r>
              <a:rPr lang="en-US" dirty="0"/>
              <a:t>                          = overall mean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656771" y="1618226"/>
          <a:ext cx="1857829" cy="104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Equation" r:id="rId4" imgW="787320" imgH="444240" progId="Equation.DSMT4">
                  <p:embed/>
                </p:oleObj>
              </mc:Choice>
              <mc:Fallback>
                <p:oleObj name="Equation" r:id="rId4" imgW="787320" imgH="4442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771" y="1618226"/>
                        <a:ext cx="1857829" cy="104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795617" y="3352800"/>
          <a:ext cx="1490383" cy="80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6" imgW="799920" imgH="431640" progId="Equation.DSMT4">
                  <p:embed/>
                </p:oleObj>
              </mc:Choice>
              <mc:Fallback>
                <p:oleObj name="Equation" r:id="rId6" imgW="79992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17" y="3352800"/>
                        <a:ext cx="1490383" cy="804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914400" y="5029200"/>
          <a:ext cx="191044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Equation" r:id="rId8" imgW="1028520" imgH="444240" progId="Equation.DSMT4">
                  <p:embed/>
                </p:oleObj>
              </mc:Choice>
              <mc:Fallback>
                <p:oleObj name="Equation" r:id="rId8" imgW="1028520" imgH="4442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029200"/>
                        <a:ext cx="191044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~PP103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54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/>
              <a:t>The least squares of the parameters </a:t>
            </a:r>
            <a:r>
              <a:rPr lang="en-US" i="1" dirty="0"/>
              <a:t>µ</a:t>
            </a:r>
            <a:r>
              <a:rPr lang="en-US" dirty="0"/>
              <a:t>, </a:t>
            </a:r>
            <a:r>
              <a:rPr lang="en-US" dirty="0" err="1"/>
              <a:t>α</a:t>
            </a:r>
            <a:r>
              <a:rPr lang="en-US" baseline="-25000" dirty="0" err="1"/>
              <a:t>i</a:t>
            </a:r>
            <a:r>
              <a:rPr lang="en-US" dirty="0"/>
              <a:t>  and  </a:t>
            </a:r>
            <a:r>
              <a:rPr lang="en-US" dirty="0" err="1"/>
              <a:t>β</a:t>
            </a:r>
            <a:r>
              <a:rPr lang="en-US" baseline="-25000" dirty="0" err="1"/>
              <a:t>j</a:t>
            </a:r>
            <a:r>
              <a:rPr lang="en-US" dirty="0"/>
              <a:t> are obtained on minimizing the error  sum of squares.</a:t>
            </a:r>
          </a:p>
          <a:p>
            <a:r>
              <a:rPr lang="en-US" dirty="0"/>
              <a:t>i.e. E =           =                         </a:t>
            </a:r>
          </a:p>
          <a:p>
            <a:r>
              <a:rPr lang="en-US" dirty="0"/>
              <a:t>On solving normal equations for estimating parameters </a:t>
            </a:r>
            <a:r>
              <a:rPr lang="en-US" i="1" dirty="0"/>
              <a:t>µ</a:t>
            </a:r>
            <a:r>
              <a:rPr lang="en-US" dirty="0"/>
              <a:t>, </a:t>
            </a:r>
            <a:r>
              <a:rPr lang="en-US" dirty="0" err="1"/>
              <a:t>α</a:t>
            </a:r>
            <a:r>
              <a:rPr lang="en-US" baseline="-25000" dirty="0" err="1"/>
              <a:t>i</a:t>
            </a:r>
            <a:r>
              <a:rPr lang="en-US" dirty="0"/>
              <a:t>  and </a:t>
            </a:r>
            <a:r>
              <a:rPr lang="en-US" dirty="0" err="1"/>
              <a:t>β</a:t>
            </a:r>
            <a:r>
              <a:rPr lang="en-US" baseline="-25000" dirty="0" err="1"/>
              <a:t>j</a:t>
            </a:r>
            <a:r>
              <a:rPr lang="en-US" dirty="0"/>
              <a:t> we get </a:t>
            </a: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057400" y="2657844"/>
          <a:ext cx="838200" cy="682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Equation" r:id="rId4" imgW="545760" imgH="444240" progId="Equation.DSMT4">
                  <p:embed/>
                </p:oleObj>
              </mc:Choice>
              <mc:Fallback>
                <p:oleObj name="Equation" r:id="rId4" imgW="545760" imgH="4442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657844"/>
                        <a:ext cx="838200" cy="682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3352800" y="2663825"/>
          <a:ext cx="20574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Equation" r:id="rId6" imgW="1523880" imgH="444240" progId="Equation.DSMT4">
                  <p:embed/>
                </p:oleObj>
              </mc:Choice>
              <mc:Fallback>
                <p:oleObj name="Equation" r:id="rId6" imgW="1523880" imgH="4442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663825"/>
                        <a:ext cx="20574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~PP46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11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645</Words>
  <Application>Microsoft Office PowerPoint</Application>
  <PresentationFormat>On-screen Show (4:3)</PresentationFormat>
  <Paragraphs>86</Paragraphs>
  <Slides>20</Slides>
  <Notes>0</Notes>
  <HiddenSlides>0</HiddenSlides>
  <MMClips>20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Perpetua</vt:lpstr>
      <vt:lpstr>Office Theme</vt:lpstr>
      <vt:lpstr>Equation</vt:lpstr>
      <vt:lpstr>TWO-WAY CLASSIFICATION</vt:lpstr>
      <vt:lpstr>Layout of two-way classification</vt:lpstr>
      <vt:lpstr>PowerPoint Presentation</vt:lpstr>
      <vt:lpstr>ANOVA for fixed effect model</vt:lpstr>
      <vt:lpstr>PowerPoint Presentation</vt:lpstr>
      <vt:lpstr>PowerPoint Presentation</vt:lpstr>
      <vt:lpstr>PowerPoint Presentation</vt:lpstr>
      <vt:lpstr>Statistical Analysis</vt:lpstr>
      <vt:lpstr>Least Squares Estimates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TWO-WAY CLASSIFICATION</dc:title>
  <dc:creator>nandita francis</dc:creator>
  <cp:lastModifiedBy>nandita francis</cp:lastModifiedBy>
  <cp:revision>12</cp:revision>
  <dcterms:created xsi:type="dcterms:W3CDTF">2006-08-16T00:00:00Z</dcterms:created>
  <dcterms:modified xsi:type="dcterms:W3CDTF">2021-03-24T08:14:52Z</dcterms:modified>
</cp:coreProperties>
</file>